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4" r:id="rId1"/>
  </p:sldMasterIdLst>
  <p:sldIdLst>
    <p:sldId id="257" r:id="rId2"/>
    <p:sldId id="256"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84"/>
    <p:restoredTop sz="94674"/>
  </p:normalViewPr>
  <p:slideViewPr>
    <p:cSldViewPr snapToGrid="0" snapToObjects="1">
      <p:cViewPr varScale="1">
        <p:scale>
          <a:sx n="151" d="100"/>
          <a:sy n="151" d="100"/>
        </p:scale>
        <p:origin x="216"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smtClean="0"/>
              <a:t>2/1/21</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4795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6332066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8496507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63024094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7617244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CBC1C18-307B-4F68-A007-B5B542270E8D}" type="datetimeFigureOut">
              <a:rPr lang="en-US" smtClean="0"/>
              <a:t>2/1/21</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0026141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CBC1C18-307B-4F68-A007-B5B542270E8D}" type="datetimeFigureOut">
              <a:rPr lang="en-US" smtClean="0"/>
              <a:t>2/1/21</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7497066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2/1/21</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02306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D3FFE419-2371-464F-8239-3959401C3561}" type="datetimeFigureOut">
              <a:rPr lang="en-US" smtClean="0"/>
              <a:t>2/1/21</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r>
              <a:rPr lang="en-US"/>
              <a:t>
              </a:t>
            </a:r>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646598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2/1/21</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23870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059C3-6A89-4494-99FF-5A4D6FFD50EB}" type="datetimeFigureOut">
              <a:rPr lang="en-US" smtClean="0"/>
              <a:t>2/1/21</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6221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98961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C1C18-307B-4F68-A007-B5B542270E8D}" type="datetimeFigureOut">
              <a:rPr lang="en-US" smtClean="0"/>
              <a:t>2/1/21</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3433335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smtClean="0"/>
              <a:t>2/1/21</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46873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smtClean="0"/>
              <a:t>2/1/21</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2453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7D525BB-DA17-4BA0-B3C8-3AC3ABC827E6}"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46434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2/1/21</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5857404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CBC1C18-307B-4F68-A007-B5B542270E8D}" type="datetimeFigureOut">
              <a:rPr lang="en-US" smtClean="0"/>
              <a:t>2/1/21</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232257980"/>
      </p:ext>
    </p:extLst>
  </p:cSld>
  <p:clrMap bg1="dk1" tx1="lt1" bg2="dk2" tx2="lt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 id="2147483871"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bgsu.edu/catalog/general-information/the-univeristy/unversity-vision-and-mission.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64FCE8-F11D-FB4F-B1B2-622A9E8BB3F7}"/>
              </a:ext>
            </a:extLst>
          </p:cNvPr>
          <p:cNvSpPr/>
          <p:nvPr/>
        </p:nvSpPr>
        <p:spPr>
          <a:xfrm>
            <a:off x="719846" y="632296"/>
            <a:ext cx="9708204" cy="6250237"/>
          </a:xfrm>
          <a:prstGeom prst="rect">
            <a:avLst/>
          </a:prstGeom>
        </p:spPr>
        <p:txBody>
          <a:bodyPr wrap="square">
            <a:spAutoFit/>
          </a:bodyPr>
          <a:lstStyle/>
          <a:p>
            <a:pPr marL="457200" marR="0">
              <a:lnSpc>
                <a:spcPct val="150000"/>
              </a:lnSpc>
              <a:spcBef>
                <a:spcPts val="0"/>
              </a:spcBef>
              <a:spcAft>
                <a:spcPts val="0"/>
              </a:spcAft>
            </a:pPr>
            <a:r>
              <a:rPr lang="en-US" sz="3000" dirty="0">
                <a:latin typeface="Calibri" panose="020F0502020204030204" pitchFamily="34" charset="0"/>
                <a:ea typeface="Times" pitchFamily="2" charset="0"/>
                <a:cs typeface="Times New Roman" panose="02020603050405020304" pitchFamily="18" charset="0"/>
              </a:rPr>
              <a:t>The region in which Bowling Green State University and its campuses are situated, inhabit the Great Black Swamp and the Lower Great Lakes region. This land is the ancestral territory of the Wyandotte, Huron, Kickapoo,  Erie, Miami, and Peoria. We recognize these historical and contemporary ties in our efforts to further the conversation around decolonizing history and honoring Indigenous individuals and communities who have been living and working on the land from time immemorial.</a:t>
            </a:r>
            <a:endParaRPr lang="en-US" sz="3000" dirty="0">
              <a:effectLst/>
              <a:latin typeface="Arial" panose="020B0604020202020204" pitchFamily="34" charset="0"/>
              <a:ea typeface="Times" pitchFamily="2" charset="0"/>
              <a:cs typeface="Times New Roman" panose="02020603050405020304" pitchFamily="18" charset="0"/>
            </a:endParaRPr>
          </a:p>
        </p:txBody>
      </p:sp>
    </p:spTree>
    <p:extLst>
      <p:ext uri="{BB962C8B-B14F-4D97-AF65-F5344CB8AC3E}">
        <p14:creationId xmlns:p14="http://schemas.microsoft.com/office/powerpoint/2010/main" val="17290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262C2C-675D-FF41-9A2C-14BAAFBBBBA9}"/>
              </a:ext>
            </a:extLst>
          </p:cNvPr>
          <p:cNvSpPr>
            <a:spLocks noGrp="1"/>
          </p:cNvSpPr>
          <p:nvPr>
            <p:ph type="title"/>
          </p:nvPr>
        </p:nvSpPr>
        <p:spPr/>
        <p:txBody>
          <a:bodyPr/>
          <a:lstStyle/>
          <a:p>
            <a:r>
              <a:rPr lang="en-US" dirty="0"/>
              <a:t>Land Acknowledgement – What?</a:t>
            </a:r>
          </a:p>
        </p:txBody>
      </p:sp>
      <p:sp>
        <p:nvSpPr>
          <p:cNvPr id="5" name="Content Placeholder 4">
            <a:extLst>
              <a:ext uri="{FF2B5EF4-FFF2-40B4-BE49-F238E27FC236}">
                <a16:creationId xmlns:a16="http://schemas.microsoft.com/office/drawing/2014/main" id="{1EA12E2F-2316-844F-8085-9EE7E6030470}"/>
              </a:ext>
            </a:extLst>
          </p:cNvPr>
          <p:cNvSpPr>
            <a:spLocks noGrp="1"/>
          </p:cNvSpPr>
          <p:nvPr>
            <p:ph idx="1"/>
          </p:nvPr>
        </p:nvSpPr>
        <p:spPr/>
        <p:txBody>
          <a:bodyPr/>
          <a:lstStyle/>
          <a:p>
            <a:r>
              <a:rPr lang="en-US" dirty="0"/>
              <a:t>Expression of gratitude</a:t>
            </a:r>
          </a:p>
          <a:p>
            <a:r>
              <a:rPr lang="en-US" dirty="0"/>
              <a:t>Reflection of role in ongoing colonialism</a:t>
            </a:r>
          </a:p>
          <a:p>
            <a:r>
              <a:rPr lang="en-US" dirty="0"/>
              <a:t>Renders oft-ignored and marginalized histories visible</a:t>
            </a:r>
          </a:p>
          <a:p>
            <a:r>
              <a:rPr lang="en-US" dirty="0"/>
              <a:t>Recognition of past and present in order to imagine the future</a:t>
            </a:r>
          </a:p>
          <a:p>
            <a:r>
              <a:rPr lang="en-US" dirty="0"/>
              <a:t>A first step</a:t>
            </a:r>
          </a:p>
          <a:p>
            <a:endParaRPr lang="en-US" dirty="0"/>
          </a:p>
        </p:txBody>
      </p:sp>
    </p:spTree>
    <p:extLst>
      <p:ext uri="{BB962C8B-B14F-4D97-AF65-F5344CB8AC3E}">
        <p14:creationId xmlns:p14="http://schemas.microsoft.com/office/powerpoint/2010/main" val="2853959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01298-F13A-2C47-A8C2-49ED9F303C16}"/>
              </a:ext>
            </a:extLst>
          </p:cNvPr>
          <p:cNvSpPr>
            <a:spLocks noGrp="1"/>
          </p:cNvSpPr>
          <p:nvPr>
            <p:ph type="title"/>
          </p:nvPr>
        </p:nvSpPr>
        <p:spPr/>
        <p:txBody>
          <a:bodyPr/>
          <a:lstStyle/>
          <a:p>
            <a:r>
              <a:rPr lang="en-US" dirty="0"/>
              <a:t>Land Acknowledgement – Why?</a:t>
            </a:r>
          </a:p>
        </p:txBody>
      </p:sp>
      <p:sp>
        <p:nvSpPr>
          <p:cNvPr id="3" name="Content Placeholder 2">
            <a:extLst>
              <a:ext uri="{FF2B5EF4-FFF2-40B4-BE49-F238E27FC236}">
                <a16:creationId xmlns:a16="http://schemas.microsoft.com/office/drawing/2014/main" id="{5BF6D5E0-D817-2547-9C5E-4B25286717D5}"/>
              </a:ext>
            </a:extLst>
          </p:cNvPr>
          <p:cNvSpPr>
            <a:spLocks noGrp="1"/>
          </p:cNvSpPr>
          <p:nvPr>
            <p:ph idx="1"/>
          </p:nvPr>
        </p:nvSpPr>
        <p:spPr>
          <a:xfrm>
            <a:off x="680321" y="2064498"/>
            <a:ext cx="9613861" cy="4433578"/>
          </a:xfrm>
        </p:spPr>
        <p:txBody>
          <a:bodyPr>
            <a:normAutofit/>
          </a:bodyPr>
          <a:lstStyle/>
          <a:p>
            <a:r>
              <a:rPr lang="en-US" dirty="0"/>
              <a:t>To honor</a:t>
            </a:r>
          </a:p>
          <a:p>
            <a:r>
              <a:rPr lang="en-US" dirty="0"/>
              <a:t>Educating ourselves, each other, and the larger public</a:t>
            </a:r>
          </a:p>
          <a:p>
            <a:r>
              <a:rPr lang="en-US" dirty="0"/>
              <a:t>To seek collaboration to continually become better stewards of the land</a:t>
            </a:r>
          </a:p>
          <a:p>
            <a:r>
              <a:rPr lang="en-US" dirty="0"/>
              <a:t>Land Acknowledgement can be a way to build a “collaborative, diverse, and inclusive community” that activates “creative ideas” and “new knowledge.” </a:t>
            </a:r>
          </a:p>
          <a:p>
            <a:pPr lvl="1"/>
            <a:r>
              <a:rPr lang="en-US" dirty="0"/>
              <a:t>(Quoted phrases drawn from </a:t>
            </a:r>
            <a:r>
              <a:rPr lang="en-US" dirty="0">
                <a:hlinkClick r:id="rId2"/>
              </a:rPr>
              <a:t>BGSU Mission</a:t>
            </a:r>
            <a:r>
              <a:rPr lang="en-US" dirty="0"/>
              <a:t>, which asserts: “Through our excellence in teaching, research, and outreach, BGSU builds a collaborative, diverse, and inclusive community where creative ideas, new knowledge, and entrepreneurial achievements can benefit others in our region, the state of Ohio, the nation, and the world.”)</a:t>
            </a:r>
          </a:p>
          <a:p>
            <a:pPr marL="457200" lvl="1" indent="0">
              <a:buNone/>
            </a:pPr>
            <a:endParaRPr lang="en-US" dirty="0"/>
          </a:p>
          <a:p>
            <a:endParaRPr lang="en-US" dirty="0"/>
          </a:p>
          <a:p>
            <a:endParaRPr lang="en-US" dirty="0"/>
          </a:p>
        </p:txBody>
      </p:sp>
    </p:spTree>
    <p:extLst>
      <p:ext uri="{BB962C8B-B14F-4D97-AF65-F5344CB8AC3E}">
        <p14:creationId xmlns:p14="http://schemas.microsoft.com/office/powerpoint/2010/main" val="2848008163"/>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{E9DC9D11-EB87-7744-9F2F-EF0FABAF7E85}tf10001057</Template>
  <TotalTime>12</TotalTime>
  <Words>238</Words>
  <Application>Microsoft Macintosh PowerPoint</Application>
  <PresentationFormat>Widescreen</PresentationFormat>
  <Paragraphs>14</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Times</vt:lpstr>
      <vt:lpstr>Times New Roman</vt:lpstr>
      <vt:lpstr>Trebuchet MS</vt:lpstr>
      <vt:lpstr>Berlin</vt:lpstr>
      <vt:lpstr>PowerPoint Presentation</vt:lpstr>
      <vt:lpstr>Land Acknowledgement – What?</vt:lpstr>
      <vt:lpstr>Land Acknowledgement – Why?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Heidi L. Nees</dc:creator>
  <cp:lastModifiedBy>Marlise Rene Lonn</cp:lastModifiedBy>
  <cp:revision>2</cp:revision>
  <dcterms:created xsi:type="dcterms:W3CDTF">2021-02-01T20:35:51Z</dcterms:created>
  <dcterms:modified xsi:type="dcterms:W3CDTF">2021-02-02T02:44:19Z</dcterms:modified>
</cp:coreProperties>
</file>